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801600" cy="9601200" type="A3"/>
  <p:notesSz cx="9872663" cy="1430178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64008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128016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92024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256032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3200400" algn="l" defTabSz="128016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3840480" algn="l" defTabSz="128016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4480560" algn="l" defTabSz="128016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5120640" algn="l" defTabSz="128016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728" y="9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2223" y="2"/>
            <a:ext cx="12801600" cy="1602423"/>
          </a:xfrm>
          <a:prstGeom prst="rect">
            <a:avLst/>
          </a:prstGeom>
          <a:solidFill>
            <a:srgbClr val="0089C1"/>
          </a:solidFill>
          <a:ln>
            <a:solidFill>
              <a:srgbClr val="0089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8" tIns="64005" rIns="128008" bIns="6400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60120" y="2982598"/>
            <a:ext cx="10881360" cy="2058035"/>
          </a:xfrm>
        </p:spPr>
        <p:txBody>
          <a:bodyPr>
            <a:normAutofit/>
          </a:bodyPr>
          <a:lstStyle>
            <a:lvl1pPr>
              <a:defRPr sz="5000">
                <a:solidFill>
                  <a:srgbClr val="0089C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0CBE-BD3D-4364-9A39-B6B1F9A90773}" type="datetimeFigureOut">
              <a:rPr lang="de-DE"/>
              <a:pPr>
                <a:defRPr/>
              </a:pPr>
              <a:t>08.04.2026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82E76-C87D-4928-8C72-0146A7F49A9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9" name="Picture 4" descr="C:\Users\Laessig_a\AppData\Local\Microsoft\Windows\Temporary Internet Files\Content.Outlook\HBWMS4JW\Absenderfahne_TMIL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6540" y="2"/>
            <a:ext cx="4041048" cy="100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9814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45E22-0851-45E6-8A59-F74012B3E484}" type="datetimeFigureOut">
              <a:rPr lang="de-DE"/>
              <a:pPr>
                <a:defRPr/>
              </a:pPr>
              <a:t>08.04.2026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2DE19-8B3E-4F55-AFE2-798A9594F77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1475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281160" y="384496"/>
            <a:ext cx="2880360" cy="819213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40080" y="384496"/>
            <a:ext cx="8427720" cy="819213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3D096-8CB2-4A08-B500-49BA8F222E62}" type="datetimeFigureOut">
              <a:rPr lang="de-DE"/>
              <a:pPr>
                <a:defRPr/>
              </a:pPr>
              <a:t>08.04.2026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1BBCB-50C6-4CA8-84C7-523A63CB853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5281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2223" y="2"/>
            <a:ext cx="12801600" cy="1602423"/>
          </a:xfrm>
          <a:prstGeom prst="rect">
            <a:avLst/>
          </a:prstGeom>
          <a:solidFill>
            <a:srgbClr val="0089C1"/>
          </a:solidFill>
          <a:ln>
            <a:solidFill>
              <a:srgbClr val="0089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8" tIns="64005" rIns="128008" bIns="6400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0" y="1789043"/>
            <a:ext cx="11521440" cy="1600200"/>
          </a:xfrm>
        </p:spPr>
        <p:txBody>
          <a:bodyPr/>
          <a:lstStyle>
            <a:lvl1pPr>
              <a:defRPr>
                <a:solidFill>
                  <a:srgbClr val="0089C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34076-FB36-44C0-AC4C-1EF16C1D2668}" type="datetimeFigureOut">
              <a:rPr lang="de-DE"/>
              <a:pPr>
                <a:defRPr/>
              </a:pPr>
              <a:t>08.04.2026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1770C-8982-43A5-A2CA-D069C1012CD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9" name="Picture 4" descr="C:\Users\Laessig_a\AppData\Local\Microsoft\Windows\Temporary Internet Files\Content.Outlook\HBWMS4JW\Absenderfahne_TMIL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6540" y="-38337"/>
            <a:ext cx="4041048" cy="100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9253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239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11239" y="4069401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1CFFC-7631-4B26-9402-E1BEB67A5C1E}" type="datetimeFigureOut">
              <a:rPr lang="de-DE"/>
              <a:pPr>
                <a:defRPr/>
              </a:pPr>
              <a:t>08.04.2026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ECAE6-75B8-445A-AA09-AA343DBA2EA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4626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40080" y="2240282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7480" y="2240282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A4F09-7A11-40CD-A401-8078B759DA61}" type="datetimeFigureOut">
              <a:rPr lang="de-DE"/>
              <a:pPr>
                <a:defRPr/>
              </a:pPr>
              <a:t>08.04.2026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A9F21-C873-4709-879A-1262AAD350A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3823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0083" y="2149159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40083" y="3044824"/>
            <a:ext cx="5656263" cy="5531804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503039" y="2149159"/>
            <a:ext cx="5658484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503039" y="3044824"/>
            <a:ext cx="5658484" cy="5531804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46C1D-E340-4D21-A392-0B77E4A082FB}" type="datetimeFigureOut">
              <a:rPr lang="de-DE"/>
              <a:pPr>
                <a:defRPr/>
              </a:pPr>
              <a:t>08.04.2026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ED455-72C9-4021-B0E8-89553B53F46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8026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5B183-6968-48B9-9FC4-E056CDCEA11F}" type="datetimeFigureOut">
              <a:rPr lang="de-DE"/>
              <a:pPr>
                <a:defRPr/>
              </a:pPr>
              <a:t>08.04.2026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808F3-19C6-452D-8084-1F6F382A189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6243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694A9-D9E0-48BB-8A82-1A66C4E258AF}" type="datetimeFigureOut">
              <a:rPr lang="de-DE"/>
              <a:pPr>
                <a:defRPr/>
              </a:pPr>
              <a:t>08.04.2026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3AE4E-366D-4EA7-B8ED-C17102B28B0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9628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3" y="382271"/>
            <a:ext cx="4211639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05072" y="382273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40083" y="2009143"/>
            <a:ext cx="4211639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287D-6AE8-4956-A47D-AB0337C88CAB}" type="datetimeFigureOut">
              <a:rPr lang="de-DE"/>
              <a:pPr>
                <a:defRPr/>
              </a:pPr>
              <a:t>08.04.2026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BFB82-9379-40D7-BDD6-C12493DC65C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7016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9203" y="6720842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09203" y="857884"/>
            <a:ext cx="7680960" cy="5760720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2B632-5E3D-47CF-90A8-37CC631BD81D}" type="datetimeFigureOut">
              <a:rPr lang="de-DE"/>
              <a:pPr>
                <a:defRPr/>
              </a:pPr>
              <a:t>08.04.2026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6BD57-0A01-4908-B2EF-F0BD48C039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490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640080" y="2091374"/>
            <a:ext cx="1152144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40080" y="3691576"/>
            <a:ext cx="11521440" cy="4885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40080" y="8898892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2763A83-F319-4595-BF0F-E17DDA24B039}" type="datetimeFigureOut">
              <a:rPr lang="de-DE"/>
              <a:pPr>
                <a:defRPr/>
              </a:pPr>
              <a:t>08.04.2026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373880" y="8898892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174480" y="8898892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23882B5-5F1F-4DD4-B141-3D44560D315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Titelplatzhalter 1"/>
          <p:cNvSpPr txBox="1">
            <a:spLocks/>
          </p:cNvSpPr>
          <p:nvPr/>
        </p:nvSpPr>
        <p:spPr>
          <a:xfrm>
            <a:off x="655639" y="264479"/>
            <a:ext cx="4031616" cy="504507"/>
          </a:xfrm>
          <a:prstGeom prst="rect">
            <a:avLst/>
          </a:prstGeom>
        </p:spPr>
        <p:txBody>
          <a:bodyPr lIns="128016" tIns="64008" rIns="128016" bIns="64008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DE" sz="1500" dirty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Rubrik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9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5pPr>
      <a:lvl6pPr marL="640080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6pPr>
      <a:lvl7pPr marL="1280160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7pPr>
      <a:lvl8pPr marL="1920240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8pPr>
      <a:lvl9pPr marL="2560320" algn="ctr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480060" indent="-48006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040130" indent="-4000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600200" indent="-32004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2240280" indent="-32004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880360" indent="-32004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640160" y="2064296"/>
            <a:ext cx="3713888" cy="89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016" tIns="64008" rIns="128016" bIns="64008">
            <a:spAutoFit/>
          </a:bodyPr>
          <a:lstStyle/>
          <a:p>
            <a:pPr>
              <a:spcBef>
                <a:spcPct val="50000"/>
              </a:spcBef>
            </a:pPr>
            <a:endParaRPr lang="de-DE" sz="2000" b="1" u="sng" dirty="0"/>
          </a:p>
          <a:p>
            <a:pPr>
              <a:spcBef>
                <a:spcPct val="50000"/>
              </a:spcBef>
            </a:pPr>
            <a:endParaRPr lang="de-DE" sz="2000" b="1" dirty="0"/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601523" y="1760085"/>
            <a:ext cx="10949218" cy="1021818"/>
          </a:xfrm>
          <a:prstGeom prst="rect">
            <a:avLst/>
          </a:prstGeom>
          <a:solidFill>
            <a:schemeClr val="bg1">
              <a:alpha val="41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28016" tIns="64008" rIns="128016" bIns="64008">
            <a:spAutoFit/>
          </a:bodyPr>
          <a:lstStyle/>
          <a:p>
            <a:r>
              <a:rPr lang="de-DE" sz="2000" b="1" dirty="0"/>
              <a:t>Mehr Thüringer Rohstoffe im Bio-Brot – Stärkung der Bio-Branche und des Handwerks </a:t>
            </a:r>
          </a:p>
          <a:p>
            <a:r>
              <a:rPr lang="de-DE" sz="1600" i="1" dirty="0"/>
              <a:t>Projekt-Nr</a:t>
            </a:r>
            <a:r>
              <a:rPr lang="de-DE" i="1" dirty="0"/>
              <a:t>.: 2025 ZFL 0010</a:t>
            </a:r>
          </a:p>
          <a:p>
            <a:r>
              <a:rPr lang="de-DE" sz="2000" b="1" dirty="0"/>
              <a:t>Projektlaufzeit: 01/2026 – 12/2028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601141" y="7177100"/>
            <a:ext cx="11233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u="sng" dirty="0"/>
              <a:t>Kooperation „Thüringer Bio-Bäckerhandwerk II“</a:t>
            </a:r>
          </a:p>
          <a:p>
            <a:r>
              <a:rPr lang="de-DE" sz="1600" dirty="0"/>
              <a:t>Thüringer Ökoherz e.V., Gäa e.V., Marktgemeinschaft Ökoflur, Die Teigmacher, Café Lobenstein GmbH  Co. KG, Ernst-Benary-Schule Erfurt, Gustav Zitzmann Mühle Ingersleben GmbH, Landwirtschaftsbetrieb Matthias Winzer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C98CF583-A923-4944-BC3C-4227A28958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626" t="73000" r="57875" b="14001"/>
          <a:stretch/>
        </p:blipFill>
        <p:spPr>
          <a:xfrm>
            <a:off x="483698" y="8337421"/>
            <a:ext cx="5413046" cy="12566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93CB4B1B-0451-45F0-B220-D500D5BD2A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4936" y="0"/>
            <a:ext cx="4752528" cy="1079358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0CB408D9-2ACC-405F-AECE-C22430E9B53F}"/>
              </a:ext>
            </a:extLst>
          </p:cNvPr>
          <p:cNvSpPr txBox="1"/>
          <p:nvPr/>
        </p:nvSpPr>
        <p:spPr>
          <a:xfrm>
            <a:off x="655956" y="2963004"/>
            <a:ext cx="5240788" cy="17235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de-DE" b="1" dirty="0"/>
              <a:t>Regionale Wertschöpfung steigern</a:t>
            </a:r>
          </a:p>
          <a:p>
            <a:endParaRPr lang="de-DE" sz="9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Mehr Absatz von Thüringer Bio-Getreide und Backwarenrohstoffen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Ausbau der Vermarktung in Bäckereien, Großhandel und Verarbeitung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Gewinnung neuer Bio-Verarbeitungsunternehmen </a:t>
            </a:r>
          </a:p>
          <a:p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95B1FC2-D371-4FC9-9A16-4B59BE9334CD}"/>
              </a:ext>
            </a:extLst>
          </p:cNvPr>
          <p:cNvSpPr txBox="1"/>
          <p:nvPr/>
        </p:nvSpPr>
        <p:spPr>
          <a:xfrm>
            <a:off x="6200683" y="2948842"/>
            <a:ext cx="5240788" cy="17377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de-DE" b="1" dirty="0"/>
              <a:t>Regionale Bio-Rohstoffe verfügbar machen</a:t>
            </a:r>
          </a:p>
          <a:p>
            <a:endParaRPr lang="de-DE" sz="9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Listung regionaler Bio-Zutaten im Bäckerei- und Naturkost-Großhandel mit passenden Gebindegrößen und gesicherten Qualitätsstandards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Stärkung regionaler Lieferketten</a:t>
            </a:r>
          </a:p>
          <a:p>
            <a:endParaRPr lang="de-DE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5E1DB97-E61A-487A-A75B-AF79D2CC4053}"/>
              </a:ext>
            </a:extLst>
          </p:cNvPr>
          <p:cNvSpPr txBox="1"/>
          <p:nvPr/>
        </p:nvSpPr>
        <p:spPr>
          <a:xfrm>
            <a:off x="655956" y="4975725"/>
            <a:ext cx="5240788" cy="17235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de-DE" b="1" dirty="0"/>
              <a:t>Wertschöpfungskette vernetzen</a:t>
            </a:r>
          </a:p>
          <a:p>
            <a:endParaRPr lang="de-DE" sz="9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Vernetzung von Landwirtschaft, Mühlen, Logistik und Bäckereien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Weiterbildungs- und Vernetzungsangebote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Vernetzung mit bestehenden Strukturen in den Nachbarbundesländern</a:t>
            </a:r>
          </a:p>
          <a:p>
            <a:endParaRPr lang="de-DE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13BD7DD-89A4-4C3C-841C-836B55D1D9E8}"/>
              </a:ext>
            </a:extLst>
          </p:cNvPr>
          <p:cNvSpPr txBox="1"/>
          <p:nvPr/>
        </p:nvSpPr>
        <p:spPr>
          <a:xfrm>
            <a:off x="6206666" y="4936268"/>
            <a:ext cx="5240788" cy="17851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de-DE" b="1" dirty="0"/>
              <a:t>Bio-Bäckerhandwerk stärken und sichtbar machen</a:t>
            </a:r>
          </a:p>
          <a:p>
            <a:endParaRPr lang="de-DE" sz="9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Unterstützung von Auszubildenden im Bäckerhandwerk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Weiterentwicklung des Lernfeldes „Ökologisches Backen“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Thüringer Bio-Brotprüfung 2026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Pressearbeit, Messeauftritte, Veranstaltungen und </a:t>
            </a:r>
            <a:r>
              <a:rPr lang="de-DE" sz="1400" dirty="0" err="1"/>
              <a:t>Social</a:t>
            </a:r>
            <a:r>
              <a:rPr lang="de-DE" sz="1400" dirty="0"/>
              <a:t> Media</a:t>
            </a:r>
          </a:p>
          <a:p>
            <a:endParaRPr lang="de-DE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DD60AC54-600D-4752-845C-FA2C26AD70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520" y="8183126"/>
            <a:ext cx="1385221" cy="1385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934994"/>
      </p:ext>
    </p:extLst>
  </p:cSld>
  <p:clrMapOvr>
    <a:masterClrMapping/>
  </p:clrMapOvr>
</p:sld>
</file>

<file path=ppt/theme/theme1.xml><?xml version="1.0" encoding="utf-8"?>
<a:theme xmlns:a="http://schemas.openxmlformats.org/drawingml/2006/main" name="Präsentation TMLFUN 2012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 TMLFUN 2012</Template>
  <TotalTime>0</TotalTime>
  <Words>155</Words>
  <Application>Microsoft Office PowerPoint</Application>
  <PresentationFormat>A3-Papier (297 x 420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Präsentation TMLFUN 2012</vt:lpstr>
      <vt:lpstr>PowerPoint-Präsentation</vt:lpstr>
    </vt:vector>
  </TitlesOfParts>
  <Company>TMLFUN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Benutzer</dc:creator>
  <cp:lastModifiedBy>Antje Gorschewski</cp:lastModifiedBy>
  <cp:revision>40</cp:revision>
  <cp:lastPrinted>2015-03-23T10:43:30Z</cp:lastPrinted>
  <dcterms:created xsi:type="dcterms:W3CDTF">2014-12-11T08:37:08Z</dcterms:created>
  <dcterms:modified xsi:type="dcterms:W3CDTF">2026-04-08T09:34:18Z</dcterms:modified>
</cp:coreProperties>
</file>